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  <p:sldMasterId id="2147483661" r:id="rId5"/>
  </p:sldMasterIdLst>
  <p:notesMasterIdLst>
    <p:notesMasterId r:id="rId33"/>
  </p:notesMasterIdLst>
  <p:sldIdLst>
    <p:sldId id="256" r:id="rId6"/>
    <p:sldId id="552" r:id="rId7"/>
    <p:sldId id="648" r:id="rId8"/>
    <p:sldId id="650" r:id="rId9"/>
    <p:sldId id="651" r:id="rId10"/>
    <p:sldId id="656" r:id="rId11"/>
    <p:sldId id="652" r:id="rId12"/>
    <p:sldId id="653" r:id="rId13"/>
    <p:sldId id="654" r:id="rId14"/>
    <p:sldId id="655" r:id="rId15"/>
    <p:sldId id="645" r:id="rId16"/>
    <p:sldId id="662" r:id="rId17"/>
    <p:sldId id="647" r:id="rId18"/>
    <p:sldId id="664" r:id="rId19"/>
    <p:sldId id="660" r:id="rId20"/>
    <p:sldId id="665" r:id="rId21"/>
    <p:sldId id="661" r:id="rId22"/>
    <p:sldId id="666" r:id="rId23"/>
    <p:sldId id="663" r:id="rId24"/>
    <p:sldId id="667" r:id="rId25"/>
    <p:sldId id="668" r:id="rId26"/>
    <p:sldId id="659" r:id="rId27"/>
    <p:sldId id="657" r:id="rId28"/>
    <p:sldId id="658" r:id="rId29"/>
    <p:sldId id="646" r:id="rId30"/>
    <p:sldId id="644" r:id="rId31"/>
    <p:sldId id="276" r:id="rId32"/>
  </p:sldIdLst>
  <p:sldSz cx="9144000" cy="5143500" type="screen16x9"/>
  <p:notesSz cx="6858000" cy="9144000"/>
  <p:embeddedFontLst>
    <p:embeddedFont>
      <p:font typeface="Lato" panose="020F0502020204030203" pitchFamily="34" charset="0"/>
      <p:regular r:id="rId34"/>
      <p:bold r:id="rId35"/>
      <p:italic r:id="rId36"/>
      <p:boldItalic r:id="rId37"/>
    </p:embeddedFont>
    <p:embeddedFont>
      <p:font typeface="Open Sans" panose="020B0606030504020204" pitchFamily="34" charset="0"/>
      <p:regular r:id="rId38"/>
      <p:bold r:id="rId39"/>
      <p:italic r:id="rId40"/>
      <p:boldItalic r:id="rId41"/>
    </p:embeddedFont>
    <p:embeddedFont>
      <p:font typeface="Open Sans Light" panose="020B0306030504020204" pitchFamily="34" charset="0"/>
      <p:regular r:id="rId42"/>
      <p:bold r:id="rId43"/>
      <p:italic r:id="rId44"/>
      <p:boldItalic r:id="rId45"/>
    </p:embeddedFont>
    <p:embeddedFont>
      <p:font typeface="Open Sans SemiBold" panose="020B07060308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035">
          <p15:clr>
            <a:srgbClr val="F26B43"/>
          </p15:clr>
        </p15:guide>
        <p15:guide id="4" orient="horz" pos="305">
          <p15:clr>
            <a:srgbClr val="F26B43"/>
          </p15:clr>
        </p15:guide>
        <p15:guide id="5" pos="272">
          <p15:clr>
            <a:srgbClr val="9FCC3B"/>
          </p15:clr>
        </p15:guide>
        <p15:guide id="6" orient="horz" pos="3026">
          <p15:clr>
            <a:srgbClr val="F26B43"/>
          </p15:clr>
        </p15:guide>
      </p15:sldGuideLst>
    </p:ext>
    <p:ext uri="GoogleSlidesCustomDataVersion2">
      <go:slidesCustomData xmlns=""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r:id="rId63" roundtripDataSignature="AMtx7mih4eCEHJxCQYG+/hRlv4S3x3JUZ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E10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D82DC49-E369-4633-A3F7-75E1F15C3010}">
  <a:tblStyle styleId="{1D82DC49-E369-4633-A3F7-75E1F15C30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285" autoAdjust="0"/>
  </p:normalViewPr>
  <p:slideViewPr>
    <p:cSldViewPr snapToGrid="0">
      <p:cViewPr varScale="1">
        <p:scale>
          <a:sx n="63" d="100"/>
          <a:sy n="63" d="100"/>
        </p:scale>
        <p:origin x="1332" y="180"/>
      </p:cViewPr>
      <p:guideLst>
        <p:guide orient="horz" pos="1620"/>
        <p:guide pos="2880"/>
        <p:guide pos="5035"/>
        <p:guide orient="horz" pos="305"/>
        <p:guide pos="272"/>
        <p:guide orient="horz" pos="30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6.fntdata"/><Relationship Id="rId21" Type="http://schemas.openxmlformats.org/officeDocument/2006/relationships/slide" Target="slides/slide16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63" Type="http://customschemas.google.com/relationships/presentationmetadata" Target="meta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font" Target="fonts/font11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3.fntdata"/><Relationship Id="rId49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F3782DB5-661B-7303-A26C-319553EDC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B8B8F290-9F67-26E4-3AB8-D66BD3327CE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77BABB58-70B7-C41E-F71A-FFDBE0D4900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3251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B0EE0A-F825-8A21-239E-F6B08F3A03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04BDBC-1C54-88AF-71E1-AFC0E0A004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60D24-A517-8683-BCD4-DB9CCECA8B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FDF8-CB36-1DA2-FBF0-2C142B9F7A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86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BBE2038-E8C5-9F85-D1B2-072DC551BE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99061399-ED88-11E0-7102-5C7688E7A57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77350493-5226-AFC3-1F06-B1F1EEC04BC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20651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67A08F6-63EE-688E-EA2E-9EC64EC6E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9223CB8B-8A22-8DAA-ADE6-BC05FE9686F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3C1160CA-1DAF-1B63-A7FB-5DA50D4F958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093312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D2B78B2E-A7DB-B282-2E6D-9E7E2C1462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3C11EAA-F0B4-308C-BA1A-0061ADF3CD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436107BD-0B38-41F4-13A0-D3AC7264B6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584393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EB7846C4-F1F9-354C-3B20-2EA1260CFC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44A3550F-CCD1-CFCF-2977-E4B267DBCAB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52F95996-61DD-7E01-5DF4-5A14B750B20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6222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15DEC5A-8725-9AC5-C95C-5EF956C43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142BABF5-42EE-0815-8835-E3B58A46E5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229C96BC-EAB0-7A4B-D217-DE4F0924FC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354617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38578AA-C2D8-515C-4ED1-44453BFF73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F061B32A-2EE6-18D8-2C96-66430A7DA3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BAC2C39D-1CEC-378A-2FEC-110434D0AB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4869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FEC6004-358C-5A89-CD12-D884DF5DB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136550F9-A185-17E2-B952-B67AAA23D7C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A815745E-E7D2-3A06-D3C9-BCD11768B4A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08888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951FC0BA-E551-D4CE-642F-B73868DFC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D6C41A8C-FCA9-18E6-CA15-63F2C430990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95D4E096-528D-151C-49B1-35F2E2FB30A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9250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D07F44-11BA-5C64-6A75-B941FE967E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51372B-57B0-2E54-3D21-70DC6515B3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86E574-CB41-791A-15E2-410438F807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7311-2624-9A0D-AB0B-C089D0B00EB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7083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19F5A34F-BD80-9442-9CB6-0D35564E66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CABA6107-C0D9-B5E5-45E4-3EA42B75B68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0B0FE34F-70F5-B396-880E-B5A8B2ED757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75301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B3DB6139-3C90-52D6-A523-379296D56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15505D0-0295-37A3-3614-AC9C375253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C01C1BE4-184B-6E7D-948E-C04B40C91FA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46430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5930B1D8-2A05-4291-7363-C4202BCC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A43ECA8-3740-BA97-0C42-B7816BFBF96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539FD43D-E7AD-5BB1-422E-7CB5F715367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07154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0BA66166-F264-D40E-E420-C4D080E7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ED3E7054-FD74-E5E5-9690-CE1E47B6752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411AF35A-4392-D45D-EF11-F3B6FA44AF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69306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4D790856-498F-976F-70C0-3517B77BF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74914838-49E0-3E3E-57D0-8A035F7347C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9C2FE11F-CB27-77F5-24D0-60EF327DB63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654317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D0B89-24FB-9FCD-01AC-C587F4F831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6BA5BE-92B9-9F5E-685C-5E5DB60FE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E8141F-CD95-4D58-F38D-4F46F153E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C4AD8F-B6BC-BB78-C807-FC095B3E06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904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D1DE1399-0042-00D2-0492-8B7952C4B5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2E1D485-7A15-1F5A-9EA4-A580D0D08F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E99FCF38-BA47-6803-8EC8-2970C3E95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284695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F0964B51-3081-A31B-06D1-E7D3189802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C50417FA-B79E-C746-2002-DE35427A251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62EFE3CD-D493-BE14-EE9C-377C7B15B8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1540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8D4312CB-98FC-34F0-C4B6-457ED72EF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F07F223D-73A7-5338-69C5-74CF7C6E8C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C60A13AA-1DC4-52AD-B724-04E44F0BB99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719524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C2DE0DC-D109-F65C-7109-AA419DA3F9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91AC24DC-5E9F-2F76-7349-E97F4BF2389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08734D0E-5175-7C48-6F06-6A49254E6AB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60407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CE6AA20-EB29-169F-6A79-6535B97A3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0A1F503A-558A-B766-1E83-08E0553455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0C498DB3-CB18-541D-7148-8ABC5D4A3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113196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DBD61F7-DD1D-2821-D205-EE2101486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974A1354-E410-F8C8-742E-CC0363A3E17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66AD3CE3-F894-DD89-A0A0-0144B2E87C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05581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52170C8B-45EC-9DAC-2214-0C304917A9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B1BAB936-214F-06D7-5A93-8699FE403F0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C0CA0E9C-54B0-6CE7-1C1E-3123153D93B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4174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7631E68F-63D4-FCD6-5291-DD5BA2E79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4:notes">
            <a:extLst>
              <a:ext uri="{FF2B5EF4-FFF2-40B4-BE49-F238E27FC236}">
                <a16:creationId xmlns:a16="http://schemas.microsoft.com/office/drawing/2014/main" id="{22351F16-A6EE-BDC9-D091-908840D55D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:notes">
            <a:extLst>
              <a:ext uri="{FF2B5EF4-FFF2-40B4-BE49-F238E27FC236}">
                <a16:creationId xmlns:a16="http://schemas.microsoft.com/office/drawing/2014/main" id="{7A96AE80-6251-2535-EB28-0FD057B63F4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01136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6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8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5" name="Google Shape;55;p81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6" name="Google Shape;56;p81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8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8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1" name="Google Shape;61;p82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82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82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8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7" name="Google Shape;67;p83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3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83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83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83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8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5312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7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7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07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07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0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6" name="Google Shape;86;p10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10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73"/>
          <p:cNvSpPr txBox="1">
            <a:spLocks noGrp="1"/>
          </p:cNvSpPr>
          <p:nvPr>
            <p:ph type="subTitle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73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1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1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4" name="Google Shape;94;p111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111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2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112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9" name="Google Shape;99;p112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0" name="Google Shape;100;p112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3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13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4" name="Google Shape;104;p113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5" name="Google Shape;105;p113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11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09" name="Google Shape;109;p114"/>
          <p:cNvSpPr txBox="1">
            <a:spLocks noGrp="1"/>
          </p:cNvSpPr>
          <p:nvPr>
            <p:ph type="body" idx="2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1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1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11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115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115"/>
          <p:cNvSpPr txBox="1">
            <a:spLocks noGrp="1"/>
          </p:cNvSpPr>
          <p:nvPr>
            <p:ph type="body" idx="4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16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16"/>
          <p:cNvSpPr txBox="1">
            <a:spLocks noGrp="1"/>
          </p:cNvSpPr>
          <p:nvPr>
            <p:ph type="body" idx="2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0" name="Google Shape;120;p116"/>
          <p:cNvSpPr txBox="1">
            <a:spLocks noGrp="1"/>
          </p:cNvSpPr>
          <p:nvPr>
            <p:ph type="body" idx="3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1" name="Google Shape;121;p116"/>
          <p:cNvSpPr txBox="1">
            <a:spLocks noGrp="1"/>
          </p:cNvSpPr>
          <p:nvPr>
            <p:ph type="body" idx="4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116"/>
          <p:cNvSpPr txBox="1">
            <a:spLocks noGrp="1"/>
          </p:cNvSpPr>
          <p:nvPr>
            <p:ph type="body" idx="5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116"/>
          <p:cNvSpPr txBox="1">
            <a:spLocks noGrp="1"/>
          </p:cNvSpPr>
          <p:nvPr>
            <p:ph type="body" idx="6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74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4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74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75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7" name="Google Shape;27;p7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6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76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entered Text" type="objOnly">
  <p:cSld name="OBJECT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7"/>
          <p:cNvSpPr txBox="1">
            <a:spLocks noGrp="1"/>
          </p:cNvSpPr>
          <p:nvPr>
            <p:ph type="subTitle" idx="1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7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and Content" type="twoObjAndObj">
  <p:cSld name="TWO_OBJECTS_AND_OBJECT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8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78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78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78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78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Content and 2 Content" type="objAndTwoObj">
  <p:cSld name="OBJECT_AND_TWO_OBJECT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9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9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79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79"/>
          <p:cNvSpPr txBox="1">
            <a:spLocks noGrp="1"/>
          </p:cNvSpPr>
          <p:nvPr>
            <p:ph type="body" idx="3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79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0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0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80"/>
          <p:cNvSpPr txBox="1">
            <a:spLocks noGrp="1"/>
          </p:cNvSpPr>
          <p:nvPr>
            <p:ph type="body" idx="2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80"/>
          <p:cNvSpPr txBox="1">
            <a:spLocks noGrp="1"/>
          </p:cNvSpPr>
          <p:nvPr>
            <p:ph type="body" idx="3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80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lvl="0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5"/>
          <p:cNvSpPr txBox="1">
            <a:spLocks noGrp="1"/>
          </p:cNvSpPr>
          <p:nvPr>
            <p:ph type="sldNum" idx="12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buClr>
                <a:schemeClr val="dk2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" name="Google Shape;11;p65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65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74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71"/>
          <p:cNvSpPr txBox="1"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71"/>
          <p:cNvSpPr txBox="1">
            <a:spLocks noGrp="1"/>
          </p:cNvSpPr>
          <p:nvPr>
            <p:ph type="body" idx="1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1" descr="Dispositivo e cadead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8475" y="395225"/>
            <a:ext cx="4468973" cy="541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" descr="Uma imagem contendo Ícone&#10;&#10;Descrição gerada automaticament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1521500" y="0"/>
            <a:ext cx="9878950" cy="685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" descr="Logotipo&#10;&#10;Descrição gerada automaticament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1797" y="4466094"/>
            <a:ext cx="1057375" cy="33767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/>
          <p:nvPr/>
        </p:nvSpPr>
        <p:spPr>
          <a:xfrm>
            <a:off x="-1197033" y="764770"/>
            <a:ext cx="5517033" cy="26573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dirty="0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GPU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0" i="0" u="none" strike="noStrike" cap="none" dirty="0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ESTALEIRO</a:t>
            </a:r>
            <a:endParaRPr lang="pt-BR"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6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CF2E225A-1A3A-AC88-D44C-C71C800A2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3C3A9E91-79DB-6E50-AFEE-9CA2022441DA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10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2A5A7C7B-50AA-D5CE-F6BC-1D9CFE342A5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431A0F0-C144-921C-3C90-7AA52453416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A8BE320-25F1-853C-F43A-1F264941F27E}"/>
              </a:ext>
            </a:extLst>
          </p:cNvPr>
          <p:cNvSpPr txBox="1"/>
          <p:nvPr/>
        </p:nvSpPr>
        <p:spPr>
          <a:xfrm>
            <a:off x="414067" y="865329"/>
            <a:ext cx="8246853" cy="4031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docker-</a:t>
            </a:r>
            <a:r>
              <a:rPr lang="pt-BR" sz="1800" b="1" dirty="0" err="1">
                <a:solidFill>
                  <a:srgbClr val="C00000"/>
                </a:solidFill>
              </a:rPr>
              <a:t>compose.yml</a:t>
            </a:r>
            <a:r>
              <a:rPr lang="pt-BR" sz="1800" b="1" dirty="0">
                <a:solidFill>
                  <a:srgbClr val="C00000"/>
                </a:solidFill>
              </a:rPr>
              <a:t>: </a:t>
            </a:r>
            <a:r>
              <a:rPr lang="pt-BR" b="1" dirty="0">
                <a:solidFill>
                  <a:schemeClr val="tx1"/>
                </a:solidFill>
              </a:rPr>
              <a:t>Facilita a execução do ambiente com suporte a GPU;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Especifica: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O nome do container;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A construção da imagem a partir do Dockerfile;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O mapeamento da porta externa 8501;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A necessidade de GPU NVIDIA com: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deploy:</a:t>
            </a:r>
          </a:p>
          <a:p>
            <a:r>
              <a:rPr lang="pt-BR" b="1" dirty="0">
                <a:solidFill>
                  <a:schemeClr val="tx1"/>
                </a:solidFill>
              </a:rPr>
              <a:t>  </a:t>
            </a:r>
            <a:r>
              <a:rPr lang="pt-BR" b="1" dirty="0" err="1">
                <a:solidFill>
                  <a:schemeClr val="tx1"/>
                </a:solidFill>
              </a:rPr>
              <a:t>resources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r>
              <a:rPr lang="pt-BR" b="1" dirty="0">
                <a:solidFill>
                  <a:schemeClr val="tx1"/>
                </a:solidFill>
              </a:rPr>
              <a:t>    </a:t>
            </a:r>
            <a:r>
              <a:rPr lang="pt-BR" b="1" dirty="0" err="1">
                <a:solidFill>
                  <a:schemeClr val="tx1"/>
                </a:solidFill>
              </a:rPr>
              <a:t>reservations</a:t>
            </a:r>
            <a:r>
              <a:rPr lang="pt-BR" b="1" dirty="0">
                <a:solidFill>
                  <a:schemeClr val="tx1"/>
                </a:solidFill>
              </a:rPr>
              <a:t>:</a:t>
            </a:r>
          </a:p>
          <a:p>
            <a:r>
              <a:rPr lang="pt-BR" b="1" dirty="0">
                <a:solidFill>
                  <a:schemeClr val="tx1"/>
                </a:solidFill>
              </a:rPr>
              <a:t>      devices:</a:t>
            </a:r>
          </a:p>
          <a:p>
            <a:r>
              <a:rPr lang="pt-BR" b="1" dirty="0">
                <a:solidFill>
                  <a:schemeClr val="tx1"/>
                </a:solidFill>
              </a:rPr>
              <a:t>        - driver: </a:t>
            </a:r>
            <a:r>
              <a:rPr lang="pt-BR" b="1" dirty="0" err="1">
                <a:solidFill>
                  <a:schemeClr val="tx1"/>
                </a:solidFill>
              </a:rPr>
              <a:t>nvidia</a:t>
            </a:r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          </a:t>
            </a:r>
            <a:r>
              <a:rPr lang="pt-BR" b="1" dirty="0" err="1">
                <a:solidFill>
                  <a:schemeClr val="tx1"/>
                </a:solidFill>
              </a:rPr>
              <a:t>capabilities</a:t>
            </a:r>
            <a:r>
              <a:rPr lang="pt-BR" b="1" dirty="0">
                <a:solidFill>
                  <a:schemeClr val="tx1"/>
                </a:solidFill>
              </a:rPr>
              <a:t>: [</a:t>
            </a:r>
            <a:r>
              <a:rPr lang="pt-BR" b="1" dirty="0" err="1">
                <a:solidFill>
                  <a:schemeClr val="tx1"/>
                </a:solidFill>
              </a:rPr>
              <a:t>gpu</a:t>
            </a:r>
            <a:r>
              <a:rPr lang="pt-BR" b="1" dirty="0">
                <a:solidFill>
                  <a:schemeClr val="tx1"/>
                </a:solidFill>
              </a:rPr>
              <a:t>]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9938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12EF19-5237-263C-B907-3E641FF53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379F8FEE-1220-51D9-674C-AF28ACFDFF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FF169359-DF1E-A0B6-33CF-828A2BE734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D3D223B1-F53F-0B11-77E5-DC20454AB26C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>
                <a:solidFill>
                  <a:srgbClr val="00B05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MODO DE EXECUÇÃO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67BC720-B9BA-EB20-EA07-AB33F97B83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DF57FBD-65B4-9226-30F4-6B3967BAB0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424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45DD882-75E2-D2E0-C665-E657AAF5D3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4302AE4F-CE5D-C00A-7D8B-DCB0D9191782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12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A7930BE5-3C3C-2F71-A49F-FCE344D336E8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2822204-5147-1B25-3222-23B35D61A624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F8F5D9D1-7C55-94F3-BC91-55EDB3FB7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663" y="1338384"/>
            <a:ext cx="5680855" cy="27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976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3D4C2249-747A-4456-2440-B1F27021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933D8154-2572-EB00-A1F5-F20240773944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38757B13-F2E4-94A8-317B-CA0EF9A0059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1C95C73-2EF2-FB2D-F0CC-5A49694646EA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Imagem 8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279C6622-4DFD-A86A-6547-8598E49F81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7877" y="575248"/>
            <a:ext cx="4248245" cy="4480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6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72B2F07B-EBA4-83CD-8404-934826B99F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7319E459-DEC9-1FBB-D143-4BF87CC01773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14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3347464D-839F-FD42-F92F-549DFFDB1E00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BCCED0D-8CEE-9A0B-CBD2-823ABDF47F57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m 5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4988A23F-1C05-85CB-E824-2E6E5C144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200" y="1924032"/>
            <a:ext cx="7489599" cy="1112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1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7B9CB141-CE31-9127-020D-4BB48A79CE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114FB8A4-F5CA-CB0E-5940-90CBB874B61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15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6A3A7B43-2D26-E576-99F1-633E06E6C6E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6E6BC540-6942-91A4-E424-28B21D0BB3E4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561E9087-1D1A-1FB4-19BD-AB10A659DE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58" y="609499"/>
            <a:ext cx="7480684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180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4390BD48-4411-C3CC-D609-449E3A6A20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0F7E7CD2-48EE-2057-ADFF-F15CF1C4718B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16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7686E51D-5AF0-3800-1607-2115AC5B92C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3B52696-CA8A-F041-8E02-37EFCA1F01A3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C3D564C7-1495-A7B2-E214-E5AE7BDE6B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016" y="2084348"/>
            <a:ext cx="8374966" cy="158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964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A5BDAC6F-CCEA-B171-2C2B-A9C935C04E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D17D7801-B2E2-7DA4-E6E4-314754A22C99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17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3FC3A0E9-BD45-BC98-7FF6-B8D2091E1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7C62C51-3243-38F4-0159-5CF6C4BA585D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ECF61F5F-766B-E1F1-9F0F-829FEBE4E9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6508" y="609499"/>
            <a:ext cx="6470983" cy="392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4970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55B4A791-67DE-3F99-504E-2F03BBD487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14555011-083D-0F16-0A82-F379BEBFB66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18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66D058A-FE33-9609-6E4B-0249ACC6871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44454C3F-FDF4-53BC-51AA-343F113DEA20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5CE3C823-AA7F-609F-C41E-59164502A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8425" y="2014203"/>
            <a:ext cx="6316148" cy="170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50962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6A5F9696-F509-AD6A-5815-5F5F81BFE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8206A25-71EE-7DF3-42CE-093C14B2E907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19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CDE043A9-F10D-2A0A-38F1-6A519C5B83D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6C1712D8-8FF6-6823-A5A7-75777EB58E42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Imagem 2" descr="Padrão do plano de fundo&#10;&#10;O conteúdo gerado por IA pode estar incorreto.">
            <a:extLst>
              <a:ext uri="{FF2B5EF4-FFF2-40B4-BE49-F238E27FC236}">
                <a16:creationId xmlns:a16="http://schemas.microsoft.com/office/drawing/2014/main" id="{7CBC3F4F-BD70-77E8-706D-D74D942FFF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851" y="625375"/>
            <a:ext cx="8706297" cy="389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913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1E417-145D-D8E6-14EC-41EAE02303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72CEDACC-CF7E-B35B-B852-01C6E3DC7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75CF523F-EC36-A560-CBCD-0E8A7DC4B2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C3EFFAA0-D1B2-7FDD-71D3-99AFA4235671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>
                <a:solidFill>
                  <a:schemeClr val="accent2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ARQUIVOS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F26BFA-7F3B-213C-3FA3-835BE42F9B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47592B3-3E86-0BAF-98CA-574AAF79F7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892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779BA29F-75BE-A91A-246B-8401814EE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003CC1FD-920B-18B4-465E-92DC6DF51AD0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20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C6C871F4-7E15-BABF-25AC-CDE959314D6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9040E067-A255-E45D-A8F6-9AF54B48DF27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34252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14A32250-F067-2160-B8B3-38ED0CC3ED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8A785A04-EEB3-BA5C-1CBF-596C133252E3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21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6EADF6B-E14A-AB5E-65B9-9F6D9ACE260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9E97881C-A5E1-C02A-5D82-EEE9BE285F27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3338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352DF2BF-62AB-76E2-7A9F-7C2292222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5E18D76D-EA42-A447-A95F-0DBB118216CA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22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F6665E80-A86B-5717-BBAF-1EB436E05EB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A859CC2A-BDA4-E276-35A1-21C6FEA13AE2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2F13E3B-75D0-D1BB-ECE7-1302D87BD6A4}"/>
              </a:ext>
            </a:extLst>
          </p:cNvPr>
          <p:cNvSpPr txBox="1"/>
          <p:nvPr/>
        </p:nvSpPr>
        <p:spPr>
          <a:xfrm>
            <a:off x="82778" y="492212"/>
            <a:ext cx="8937382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✅ 1. Instalar o Docker Desktop</a:t>
            </a:r>
          </a:p>
          <a:p>
            <a:r>
              <a:rPr lang="pt-BR" dirty="0"/>
              <a:t>Faça o download: https://www.docker.com/products/docker-desktop</a:t>
            </a:r>
          </a:p>
          <a:p>
            <a:endParaRPr lang="pt-BR" dirty="0"/>
          </a:p>
          <a:p>
            <a:r>
              <a:rPr lang="pt-BR" dirty="0"/>
              <a:t>Após instalação, abra o Docker Desktop e mantenha-o executando.</a:t>
            </a:r>
          </a:p>
          <a:p>
            <a:endParaRPr lang="pt-BR" dirty="0"/>
          </a:p>
          <a:p>
            <a:r>
              <a:rPr lang="pt-BR" dirty="0"/>
              <a:t>Verifique se a GPU está habilitada em:</a:t>
            </a:r>
          </a:p>
          <a:p>
            <a:r>
              <a:rPr lang="pt-BR" dirty="0"/>
              <a:t>Settings → </a:t>
            </a:r>
            <a:r>
              <a:rPr lang="pt-BR" dirty="0" err="1"/>
              <a:t>Resources</a:t>
            </a:r>
            <a:r>
              <a:rPr lang="pt-BR" dirty="0"/>
              <a:t> → GPU.</a:t>
            </a:r>
          </a:p>
          <a:p>
            <a:endParaRPr lang="pt-BR" dirty="0"/>
          </a:p>
          <a:p>
            <a:r>
              <a:rPr lang="pt-BR" dirty="0"/>
              <a:t>✅ 2. Construir a Imagem</a:t>
            </a:r>
          </a:p>
          <a:p>
            <a:r>
              <a:rPr lang="pt-BR" dirty="0"/>
              <a:t>No terminal/prompt de comando, navegue para a pasta do projeto:</a:t>
            </a:r>
          </a:p>
          <a:p>
            <a:endParaRPr lang="pt-BR" dirty="0"/>
          </a:p>
          <a:p>
            <a:r>
              <a:rPr lang="pt-BR" dirty="0"/>
              <a:t>docker build -t </a:t>
            </a:r>
            <a:r>
              <a:rPr lang="pt-BR" dirty="0" err="1"/>
              <a:t>gpu_serpro</a:t>
            </a:r>
            <a:r>
              <a:rPr lang="pt-BR" dirty="0"/>
              <a:t> .</a:t>
            </a:r>
          </a:p>
          <a:p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Esse comando irá construir a imagem local chamada </a:t>
            </a:r>
            <a:r>
              <a:rPr kumimoji="0" lang="pt-BR" altLang="pt-BR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gpu_serpro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com base no 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Dockerfile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presente no diretório atual. </a:t>
            </a:r>
            <a:endParaRPr kumimoji="0" lang="pt-BR" altLang="pt-BR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pt-BR" dirty="0"/>
          </a:p>
          <a:p>
            <a:r>
              <a:rPr lang="pt-BR" dirty="0"/>
              <a:t>✅ 3. Executar a aplicação</a:t>
            </a:r>
          </a:p>
          <a:p>
            <a:r>
              <a:rPr lang="pt-BR" dirty="0"/>
              <a:t>Você pode escolher um dos dois métodos a seguir:</a:t>
            </a:r>
          </a:p>
        </p:txBody>
      </p:sp>
    </p:spTree>
    <p:extLst>
      <p:ext uri="{BB962C8B-B14F-4D97-AF65-F5344CB8AC3E}">
        <p14:creationId xmlns:p14="http://schemas.microsoft.com/office/powerpoint/2010/main" val="13488230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1706EEC7-DAAF-8D04-744C-782C844DE5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0FB8D55-3071-038C-5E72-2186DAF3258A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C49F78A5-4A16-A829-28FB-AF62DCD830F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32873B0-764B-30E6-74C6-672C422B408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C500190F-1179-EFD6-401A-7A212FF93077}"/>
              </a:ext>
            </a:extLst>
          </p:cNvPr>
          <p:cNvSpPr txBox="1"/>
          <p:nvPr/>
        </p:nvSpPr>
        <p:spPr>
          <a:xfrm>
            <a:off x="650869" y="1118854"/>
            <a:ext cx="893738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b="1" dirty="0"/>
              <a:t>🔹 Método A — Usando docker run (modo manual)</a:t>
            </a:r>
          </a:p>
          <a:p>
            <a:endParaRPr lang="pt-BR" dirty="0"/>
          </a:p>
          <a:p>
            <a:r>
              <a:rPr lang="pt-BR" dirty="0"/>
              <a:t>docker run --</a:t>
            </a:r>
            <a:r>
              <a:rPr lang="pt-BR" dirty="0" err="1"/>
              <a:t>gpus</a:t>
            </a:r>
            <a:r>
              <a:rPr lang="pt-BR" dirty="0"/>
              <a:t> all -</a:t>
            </a:r>
            <a:r>
              <a:rPr lang="pt-BR" dirty="0" err="1"/>
              <a:t>dit</a:t>
            </a:r>
            <a:r>
              <a:rPr lang="pt-BR" dirty="0"/>
              <a:t> --name dsa-container-lab2 -p 8501:8501 </a:t>
            </a:r>
            <a:r>
              <a:rPr lang="pt-BR" dirty="0" err="1"/>
              <a:t>gpu_serpro</a:t>
            </a:r>
            <a:endParaRPr lang="pt-BR" dirty="0"/>
          </a:p>
          <a:p>
            <a:endParaRPr lang="pt-BR" dirty="0"/>
          </a:p>
          <a:p>
            <a:r>
              <a:rPr lang="pt-BR" dirty="0"/>
              <a:t>--</a:t>
            </a:r>
            <a:r>
              <a:rPr lang="pt-BR" dirty="0" err="1"/>
              <a:t>gpus</a:t>
            </a:r>
            <a:r>
              <a:rPr lang="pt-BR" dirty="0"/>
              <a:t> all: ativa o suporte à GPU;</a:t>
            </a:r>
          </a:p>
          <a:p>
            <a:endParaRPr lang="pt-BR" dirty="0"/>
          </a:p>
          <a:p>
            <a:r>
              <a:rPr lang="pt-BR" dirty="0"/>
              <a:t>-</a:t>
            </a:r>
            <a:r>
              <a:rPr lang="pt-BR" dirty="0" err="1"/>
              <a:t>dit</a:t>
            </a:r>
            <a:r>
              <a:rPr lang="pt-BR" dirty="0"/>
              <a:t>: executa o container em segundo plano;</a:t>
            </a:r>
          </a:p>
          <a:p>
            <a:endParaRPr lang="pt-BR" dirty="0"/>
          </a:p>
          <a:p>
            <a:r>
              <a:rPr lang="pt-BR" dirty="0"/>
              <a:t>-p 8501:8501: mapeia a porta do </a:t>
            </a:r>
            <a:r>
              <a:rPr lang="pt-BR" dirty="0" err="1"/>
              <a:t>Streamlit</a:t>
            </a:r>
            <a:r>
              <a:rPr lang="pt-BR" dirty="0"/>
              <a:t>;</a:t>
            </a:r>
          </a:p>
          <a:p>
            <a:endParaRPr lang="pt-BR" dirty="0"/>
          </a:p>
          <a:p>
            <a:r>
              <a:rPr lang="pt-BR" dirty="0"/>
              <a:t>--name: define o nome do container.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BF171DCF-F9D5-CF25-877E-0B57D9B1FACF}"/>
              </a:ext>
            </a:extLst>
          </p:cNvPr>
          <p:cNvSpPr/>
          <p:nvPr/>
        </p:nvSpPr>
        <p:spPr>
          <a:xfrm>
            <a:off x="790339" y="677285"/>
            <a:ext cx="8539762" cy="29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Executar a Aplicação: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21163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8EE7019-1BEF-9FEB-83E2-D9003414F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9F5D5740-F6D3-A303-5BDC-C56AEB16EB14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24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04955154-7957-2F0B-7193-894467BB91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DED5B402-E2D7-1244-C39D-04F60E1EEF97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🧪 Passo a Passo Completo de Execução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23E4036-7167-58E4-2055-B0C2CC9751C9}"/>
              </a:ext>
            </a:extLst>
          </p:cNvPr>
          <p:cNvSpPr txBox="1"/>
          <p:nvPr/>
        </p:nvSpPr>
        <p:spPr>
          <a:xfrm>
            <a:off x="650869" y="1118854"/>
            <a:ext cx="893738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pt-BR" dirty="0"/>
          </a:p>
          <a:p>
            <a:r>
              <a:rPr lang="pt-BR" b="1" dirty="0"/>
              <a:t>🔸 Método B — Usando docker </a:t>
            </a:r>
            <a:r>
              <a:rPr lang="pt-BR" b="1" dirty="0" err="1"/>
              <a:t>compose</a:t>
            </a:r>
            <a:r>
              <a:rPr lang="pt-BR" b="1" dirty="0"/>
              <a:t> (modo automatizado)</a:t>
            </a:r>
          </a:p>
          <a:p>
            <a:endParaRPr lang="pt-BR" dirty="0"/>
          </a:p>
          <a:p>
            <a:r>
              <a:rPr lang="pt-BR" dirty="0"/>
              <a:t>Comando único:</a:t>
            </a:r>
          </a:p>
          <a:p>
            <a:endParaRPr lang="pt-BR" dirty="0"/>
          </a:p>
          <a:p>
            <a:r>
              <a:rPr lang="pt-BR" dirty="0"/>
              <a:t>docker </a:t>
            </a:r>
            <a:r>
              <a:rPr lang="pt-BR" dirty="0" err="1"/>
              <a:t>compose</a:t>
            </a:r>
            <a:r>
              <a:rPr lang="pt-BR" dirty="0"/>
              <a:t> up --build</a:t>
            </a:r>
          </a:p>
          <a:p>
            <a:endParaRPr lang="pt-BR" dirty="0"/>
          </a:p>
          <a:p>
            <a:r>
              <a:rPr lang="pt-BR" dirty="0"/>
              <a:t>Vantagens:</a:t>
            </a:r>
          </a:p>
          <a:p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Cria e inicia o container com GPU em um único passo;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Usa as configurações descritas no docker-</a:t>
            </a:r>
            <a:r>
              <a:rPr lang="pt-BR" dirty="0" err="1"/>
              <a:t>compose.yml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Mais limpo, reprodutível e fácil de manter.</a:t>
            </a:r>
          </a:p>
        </p:txBody>
      </p:sp>
      <p:sp>
        <p:nvSpPr>
          <p:cNvPr id="2" name="Text 1">
            <a:extLst>
              <a:ext uri="{FF2B5EF4-FFF2-40B4-BE49-F238E27FC236}">
                <a16:creationId xmlns:a16="http://schemas.microsoft.com/office/drawing/2014/main" id="{3B05CE89-6541-01CF-F106-654D8D9125C6}"/>
              </a:ext>
            </a:extLst>
          </p:cNvPr>
          <p:cNvSpPr/>
          <p:nvPr/>
        </p:nvSpPr>
        <p:spPr>
          <a:xfrm>
            <a:off x="790339" y="677285"/>
            <a:ext cx="8539762" cy="2990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15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Executar a Aplicação: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1474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E33FD-42DF-64E5-73EE-7BFEFDEEC4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 ">
            <a:extLst>
              <a:ext uri="{FF2B5EF4-FFF2-40B4-BE49-F238E27FC236}">
                <a16:creationId xmlns:a16="http://schemas.microsoft.com/office/drawing/2014/main" id="{684B499F-1920-AD53-0584-151AAA9D8A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114285" y="-47910"/>
            <a:ext cx="9337094" cy="5251459"/>
          </a:xfrm>
          <a:prstGeom prst="rect">
            <a:avLst/>
          </a:prstGeom>
        </p:spPr>
      </p:pic>
      <p:pic>
        <p:nvPicPr>
          <p:cNvPr id="6" name="Image 1" descr=" ">
            <a:extLst>
              <a:ext uri="{FF2B5EF4-FFF2-40B4-BE49-F238E27FC236}">
                <a16:creationId xmlns:a16="http://schemas.microsoft.com/office/drawing/2014/main" id="{8C5B9ADC-44FC-57BE-A15F-18BDCA8D4A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61" y="4471740"/>
            <a:ext cx="1138231" cy="295237"/>
          </a:xfrm>
          <a:prstGeom prst="rect">
            <a:avLst/>
          </a:prstGeom>
        </p:spPr>
      </p:pic>
      <p:sp>
        <p:nvSpPr>
          <p:cNvPr id="5" name="Text 1">
            <a:extLst>
              <a:ext uri="{FF2B5EF4-FFF2-40B4-BE49-F238E27FC236}">
                <a16:creationId xmlns:a16="http://schemas.microsoft.com/office/drawing/2014/main" id="{9FAC123F-4AF5-C9CD-9B6F-20E96810B3EB}"/>
              </a:ext>
            </a:extLst>
          </p:cNvPr>
          <p:cNvSpPr/>
          <p:nvPr/>
        </p:nvSpPr>
        <p:spPr>
          <a:xfrm>
            <a:off x="165973" y="194039"/>
            <a:ext cx="8812054" cy="48434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/>
            <a:endParaRPr lang="en-US" sz="8000" b="1" dirty="0">
              <a:solidFill>
                <a:srgbClr val="00B05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ctr"/>
            <a:r>
              <a:rPr lang="en-US" sz="8000" b="1" dirty="0" err="1">
                <a:solidFill>
                  <a:schemeClr val="accent4">
                    <a:lumMod val="7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xxxxxxx</a:t>
            </a:r>
            <a:endParaRPr lang="en-US" sz="8000" b="1" dirty="0">
              <a:solidFill>
                <a:schemeClr val="accent4">
                  <a:lumMod val="7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1BE45E-1C70-C57B-A406-EC60E24F0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" y="4619359"/>
            <a:ext cx="1138231" cy="5519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56971F8-A397-D3DD-8ECB-5907EE6B1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28330" y="4673158"/>
            <a:ext cx="472951" cy="48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644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FE25099E-B4FA-1856-955C-87157332B7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A86C2368-F96A-4CC0-91A4-4760210637A1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26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87B82686-47B9-463C-0E59-3D933CC8538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73F3E10-B062-CF72-A010-A074CA6B579A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xxxxxxxxx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0608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64"/>
          <p:cNvSpPr/>
          <p:nvPr/>
        </p:nvSpPr>
        <p:spPr>
          <a:xfrm>
            <a:off x="361800" y="942840"/>
            <a:ext cx="6735960" cy="708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 b="0" strike="noStrike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Obrigado</a:t>
            </a:r>
            <a:r>
              <a:rPr lang="pt-BR" sz="5000" b="0" strike="noStrike">
                <a:solidFill>
                  <a:srgbClr val="0000CC"/>
                </a:solidFill>
                <a:latin typeface="Open Sans Light"/>
                <a:ea typeface="Open Sans Light"/>
                <a:cs typeface="Open Sans Light"/>
                <a:sym typeface="Open Sans Light"/>
              </a:rPr>
              <a:t>!</a:t>
            </a:r>
            <a:endParaRPr sz="5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64"/>
          <p:cNvSpPr/>
          <p:nvPr/>
        </p:nvSpPr>
        <p:spPr>
          <a:xfrm>
            <a:off x="438125" y="1955771"/>
            <a:ext cx="4648200" cy="92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dirty="0">
                <a:solidFill>
                  <a:srgbClr val="0000CC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Leonardo Passos</a:t>
            </a:r>
            <a:endParaRPr sz="2200" dirty="0">
              <a:solidFill>
                <a:srgbClr val="0000CC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  <p:pic>
        <p:nvPicPr>
          <p:cNvPr id="327" name="Google Shape;327;p64" descr="Forma, Círculo&#10;&#10;Descrição gerada automaticament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43640" y="2955"/>
            <a:ext cx="5060160" cy="547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040" y="393840"/>
            <a:ext cx="378360" cy="37044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4"/>
          <p:cNvSpPr/>
          <p:nvPr/>
        </p:nvSpPr>
        <p:spPr>
          <a:xfrm>
            <a:off x="3200400" y="2343240"/>
            <a:ext cx="2742840" cy="456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30" name="Google Shape;330;p64"/>
          <p:cNvGrpSpPr/>
          <p:nvPr/>
        </p:nvGrpSpPr>
        <p:grpSpPr>
          <a:xfrm>
            <a:off x="6901200" y="1609200"/>
            <a:ext cx="1368360" cy="1459080"/>
            <a:chOff x="6901200" y="1609200"/>
            <a:chExt cx="1368360" cy="1459080"/>
          </a:xfrm>
        </p:grpSpPr>
        <p:sp>
          <p:nvSpPr>
            <p:cNvPr id="331" name="Google Shape;331;p64"/>
            <p:cNvSpPr/>
            <p:nvPr/>
          </p:nvSpPr>
          <p:spPr>
            <a:xfrm>
              <a:off x="7079040" y="1609200"/>
              <a:ext cx="1190520" cy="14590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/serprobrasil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@serprobrasil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@serpro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/serpro</a:t>
              </a:r>
              <a:br>
                <a:rPr lang="pt-BR" sz="20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200" b="0" strike="noStrike">
                  <a:solidFill>
                    <a:srgbClr val="FFFFFF"/>
                  </a:solidFill>
                  <a:latin typeface="Open Sans Light"/>
                  <a:ea typeface="Open Sans Light"/>
                  <a:cs typeface="Open Sans Light"/>
                  <a:sym typeface="Open Sans Light"/>
                </a:rPr>
                <a:t>serpro.gov.br</a:t>
              </a:r>
              <a:endParaRPr sz="12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32" name="Google Shape;332;p64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901200" y="196956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3" name="Google Shape;333;p64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901200" y="167904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4" name="Google Shape;334;p64" descr="Ícone&#10;&#10;Descrição gerada automaticamente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6901200" y="2506320"/>
              <a:ext cx="237600" cy="2376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35" name="Google Shape;335;p64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6935760" y="2289600"/>
              <a:ext cx="149040" cy="14364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36" name="Google Shape;336;p64"/>
            <p:cNvSpPr/>
            <p:nvPr/>
          </p:nvSpPr>
          <p:spPr>
            <a:xfrm>
              <a:off x="6921000" y="2816640"/>
              <a:ext cx="187560" cy="187560"/>
            </a:xfrm>
            <a:custGeom>
              <a:avLst/>
              <a:gdLst/>
              <a:ahLst/>
              <a:cxnLst/>
              <a:rect l="l" t="t" r="r" b="b"/>
              <a:pathLst>
                <a:path w="247650" h="247650" extrusionOk="0">
                  <a:moveTo>
                    <a:pt x="123825" y="0"/>
                  </a:moveTo>
                  <a:cubicBezTo>
                    <a:pt x="55438" y="0"/>
                    <a:pt x="0" y="55438"/>
                    <a:pt x="0" y="123825"/>
                  </a:cubicBezTo>
                  <a:cubicBezTo>
                    <a:pt x="0" y="192212"/>
                    <a:pt x="55438" y="247650"/>
                    <a:pt x="123825" y="247650"/>
                  </a:cubicBezTo>
                  <a:cubicBezTo>
                    <a:pt x="192212" y="247650"/>
                    <a:pt x="247650" y="192212"/>
                    <a:pt x="247650" y="123825"/>
                  </a:cubicBezTo>
                  <a:cubicBezTo>
                    <a:pt x="247572" y="55471"/>
                    <a:pt x="192179" y="78"/>
                    <a:pt x="123825" y="0"/>
                  </a:cubicBezTo>
                  <a:close/>
                  <a:moveTo>
                    <a:pt x="228117" y="114300"/>
                  </a:moveTo>
                  <a:lnTo>
                    <a:pt x="194604" y="114300"/>
                  </a:lnTo>
                  <a:cubicBezTo>
                    <a:pt x="193287" y="80166"/>
                    <a:pt x="179072" y="47802"/>
                    <a:pt x="154828" y="23738"/>
                  </a:cubicBezTo>
                  <a:cubicBezTo>
                    <a:pt x="195302" y="36360"/>
                    <a:pt x="224212" y="72084"/>
                    <a:pt x="228117" y="114300"/>
                  </a:cubicBezTo>
                  <a:close/>
                  <a:moveTo>
                    <a:pt x="114300" y="30724"/>
                  </a:moveTo>
                  <a:lnTo>
                    <a:pt x="114300" y="114300"/>
                  </a:lnTo>
                  <a:lnTo>
                    <a:pt x="72144" y="114300"/>
                  </a:lnTo>
                  <a:cubicBezTo>
                    <a:pt x="74563" y="78379"/>
                    <a:pt x="90519" y="47053"/>
                    <a:pt x="114300" y="30724"/>
                  </a:cubicBezTo>
                  <a:close/>
                  <a:moveTo>
                    <a:pt x="114300" y="133350"/>
                  </a:moveTo>
                  <a:lnTo>
                    <a:pt x="114300" y="216936"/>
                  </a:lnTo>
                  <a:cubicBezTo>
                    <a:pt x="90546" y="200580"/>
                    <a:pt x="74581" y="169150"/>
                    <a:pt x="72152" y="133350"/>
                  </a:cubicBezTo>
                  <a:close/>
                  <a:moveTo>
                    <a:pt x="133350" y="216920"/>
                  </a:moveTo>
                  <a:lnTo>
                    <a:pt x="133350" y="133350"/>
                  </a:lnTo>
                  <a:lnTo>
                    <a:pt x="175498" y="133350"/>
                  </a:lnTo>
                  <a:cubicBezTo>
                    <a:pt x="173069" y="169111"/>
                    <a:pt x="157093" y="200556"/>
                    <a:pt x="133350" y="216920"/>
                  </a:cubicBezTo>
                  <a:close/>
                  <a:moveTo>
                    <a:pt x="133350" y="114300"/>
                  </a:moveTo>
                  <a:lnTo>
                    <a:pt x="133350" y="30738"/>
                  </a:lnTo>
                  <a:cubicBezTo>
                    <a:pt x="157090" y="47102"/>
                    <a:pt x="173069" y="78541"/>
                    <a:pt x="175498" y="114300"/>
                  </a:cubicBezTo>
                  <a:close/>
                  <a:moveTo>
                    <a:pt x="92647" y="23790"/>
                  </a:moveTo>
                  <a:cubicBezTo>
                    <a:pt x="68447" y="47846"/>
                    <a:pt x="54292" y="80200"/>
                    <a:pt x="53048" y="114300"/>
                  </a:cubicBezTo>
                  <a:lnTo>
                    <a:pt x="19533" y="114300"/>
                  </a:lnTo>
                  <a:cubicBezTo>
                    <a:pt x="23431" y="72150"/>
                    <a:pt x="52259" y="36464"/>
                    <a:pt x="92647" y="23790"/>
                  </a:cubicBezTo>
                  <a:close/>
                  <a:moveTo>
                    <a:pt x="19533" y="133350"/>
                  </a:moveTo>
                  <a:lnTo>
                    <a:pt x="53046" y="133350"/>
                  </a:lnTo>
                  <a:cubicBezTo>
                    <a:pt x="54347" y="167478"/>
                    <a:pt x="68550" y="199840"/>
                    <a:pt x="92788" y="223902"/>
                  </a:cubicBezTo>
                  <a:cubicBezTo>
                    <a:pt x="52331" y="211269"/>
                    <a:pt x="23437" y="175552"/>
                    <a:pt x="19533" y="133350"/>
                  </a:cubicBezTo>
                  <a:close/>
                  <a:moveTo>
                    <a:pt x="154837" y="223910"/>
                  </a:moveTo>
                  <a:cubicBezTo>
                    <a:pt x="179077" y="199844"/>
                    <a:pt x="193288" y="167482"/>
                    <a:pt x="194604" y="133350"/>
                  </a:cubicBezTo>
                  <a:lnTo>
                    <a:pt x="228117" y="133350"/>
                  </a:lnTo>
                  <a:cubicBezTo>
                    <a:pt x="224212" y="175562"/>
                    <a:pt x="195306" y="211284"/>
                    <a:pt x="154837" y="223910"/>
                  </a:cubicBezTo>
                  <a:close/>
                </a:path>
              </a:pathLst>
            </a:custGeom>
            <a:solidFill>
              <a:srgbClr val="D8D8D8"/>
            </a:solidFill>
            <a:ln>
              <a:noFill/>
            </a:ln>
          </p:spPr>
          <p:txBody>
            <a:bodyPr spcFirstLastPara="1" wrap="square" lIns="90000" tIns="45000" rIns="90000" bIns="450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7" name="Google Shape;337;p64" descr="Logotipo&#10;&#10;Descrição gerada automaticamente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431800" y="4466096"/>
            <a:ext cx="1057379" cy="337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>
          <a:extLst>
            <a:ext uri="{FF2B5EF4-FFF2-40B4-BE49-F238E27FC236}">
              <a16:creationId xmlns:a16="http://schemas.microsoft.com/office/drawing/2014/main" id="{C657A408-AF06-7481-1B41-FC31AE620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1764FC25-3BE8-C1EA-B255-BF0EF71CAA27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FAC4F58D-FFF0-DA4D-7F39-41882D69F5A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6548E437-7C78-F9D2-28C1-29374A9D34E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GB" sz="2000" b="1" dirty="0" err="1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xxxxxxxxx</a:t>
            </a:r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m 3" descr="Texto&#10;&#10;O conteúdo gerado por IA pode estar incorreto.">
            <a:extLst>
              <a:ext uri="{FF2B5EF4-FFF2-40B4-BE49-F238E27FC236}">
                <a16:creationId xmlns:a16="http://schemas.microsoft.com/office/drawing/2014/main" id="{BF87988B-75E5-1674-A9CC-F8420B3DB7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392" y="1470837"/>
            <a:ext cx="8203215" cy="229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978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13F1C54-2F9B-E7A5-4E9F-A2790625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CCBA755C-A607-9E76-65FC-5BD59A6F5CDF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4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44849D1F-FEFE-9EFE-D835-D150153B4D1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2633AE6C-4AA2-583D-75CE-8215758908B1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1AF1FB8-1ECA-F8BB-C227-0221FCC7258D}"/>
              </a:ext>
            </a:extLst>
          </p:cNvPr>
          <p:cNvSpPr txBox="1"/>
          <p:nvPr/>
        </p:nvSpPr>
        <p:spPr>
          <a:xfrm>
            <a:off x="414067" y="865329"/>
            <a:ext cx="8246853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app_GPU.py: </a:t>
            </a:r>
            <a:r>
              <a:rPr lang="pt-BR" b="1" dirty="0"/>
              <a:t>Aplicação principal da inferência.</a:t>
            </a:r>
          </a:p>
          <a:p>
            <a:endParaRPr lang="pt-B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/>
              <a:t>Interface gráfica criada com </a:t>
            </a:r>
            <a:r>
              <a:rPr lang="pt-BR" b="1" dirty="0" err="1"/>
              <a:t>Streamlit</a:t>
            </a:r>
            <a:r>
              <a:rPr lang="pt-BR" b="1" dirty="0"/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/>
              <a:t>Carrega o modelo modelo_dsa_torch.pt e o </a:t>
            </a:r>
            <a:r>
              <a:rPr lang="pt-BR" b="1" dirty="0" err="1"/>
              <a:t>scaler_dsa.pkl</a:t>
            </a:r>
            <a:r>
              <a:rPr lang="pt-BR" b="1" dirty="0"/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/>
              <a:t>Detecta se há GPU disponível e realiza a inferência com torch no dispositivo apropriado;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/>
              <a:t>Permite ao usuário inserir 5 valores de entrada;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/>
              <a:t>Exibe: </a:t>
            </a:r>
          </a:p>
          <a:p>
            <a:pPr marL="801688" lvl="2" indent="-342900">
              <a:buFont typeface="Arial" panose="020B0604020202020204" pitchFamily="34" charset="0"/>
              <a:buChar char="•"/>
            </a:pPr>
            <a:r>
              <a:rPr lang="pt-BR" b="1" dirty="0"/>
              <a:t>Dispositivo usado (CPU ou nome da GPU);</a:t>
            </a:r>
          </a:p>
          <a:p>
            <a:endParaRPr lang="pt-BR" b="1" dirty="0"/>
          </a:p>
          <a:p>
            <a:pPr marL="801688" indent="-285750">
              <a:buFont typeface="Arial" panose="020B0604020202020204" pitchFamily="34" charset="0"/>
              <a:buChar char="•"/>
            </a:pPr>
            <a:r>
              <a:rPr lang="pt-BR" b="1" dirty="0"/>
              <a:t>Classe prevista;</a:t>
            </a:r>
          </a:p>
          <a:p>
            <a:endParaRPr lang="pt-BR" b="1" dirty="0"/>
          </a:p>
          <a:p>
            <a:pPr marL="801688" indent="-285750">
              <a:buFont typeface="Arial" panose="020B0604020202020204" pitchFamily="34" charset="0"/>
              <a:buChar char="•"/>
            </a:pPr>
            <a:r>
              <a:rPr lang="pt-BR" b="1" dirty="0"/>
              <a:t>Probabilidade de pertencer à classe positiva.</a:t>
            </a:r>
          </a:p>
        </p:txBody>
      </p:sp>
    </p:spTree>
    <p:extLst>
      <p:ext uri="{BB962C8B-B14F-4D97-AF65-F5344CB8AC3E}">
        <p14:creationId xmlns:p14="http://schemas.microsoft.com/office/powerpoint/2010/main" val="1141960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908D3912-0359-93F9-A426-C3BBD34CF4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469F1AB7-FB51-E223-F32F-D817E5603C8E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5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C5576E14-DEAD-2CD5-3705-70947087671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EE91DF18-A209-3589-C068-6D393A981CB3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D4561AC-86B7-B7BE-465E-AD97621FC6A0}"/>
              </a:ext>
            </a:extLst>
          </p:cNvPr>
          <p:cNvSpPr txBox="1"/>
          <p:nvPr/>
        </p:nvSpPr>
        <p:spPr>
          <a:xfrm>
            <a:off x="414067" y="865329"/>
            <a:ext cx="8246853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dsa_treina_modelo_gpu.py: </a:t>
            </a:r>
            <a:r>
              <a:rPr lang="pt-BR" b="1" dirty="0">
                <a:solidFill>
                  <a:schemeClr val="tx1"/>
                </a:solidFill>
              </a:rPr>
              <a:t>Script de treinamento supervisionado usando PyTorch com GPU;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Gera dados sintéticos com </a:t>
            </a:r>
            <a:r>
              <a:rPr lang="pt-BR" b="1" dirty="0" err="1">
                <a:solidFill>
                  <a:schemeClr val="tx1"/>
                </a:solidFill>
              </a:rPr>
              <a:t>make_classification</a:t>
            </a:r>
            <a:r>
              <a:rPr lang="pt-BR" b="1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Normaliza os dados com StandardScaler;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Define MLP (Multi-Layer Perceptron) com 2 camadas ocultas e ativação ReLU;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Treina com </a:t>
            </a:r>
            <a:r>
              <a:rPr lang="pt-BR" b="1" dirty="0" err="1">
                <a:solidFill>
                  <a:schemeClr val="tx1"/>
                </a:solidFill>
              </a:rPr>
              <a:t>BCELoss</a:t>
            </a:r>
            <a:r>
              <a:rPr lang="pt-BR" b="1" dirty="0">
                <a:solidFill>
                  <a:schemeClr val="tx1"/>
                </a:solidFill>
              </a:rPr>
              <a:t> e Adam;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Salva: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982663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chemeClr val="tx1"/>
                </a:solidFill>
              </a:rPr>
              <a:t>modelo_dsa_torch.pt: pesos finais do modelo;</a:t>
            </a:r>
          </a:p>
          <a:p>
            <a:pPr marL="696913"/>
            <a:endParaRPr lang="pt-BR" b="1" dirty="0">
              <a:solidFill>
                <a:schemeClr val="tx1"/>
              </a:solidFill>
            </a:endParaRPr>
          </a:p>
          <a:p>
            <a:pPr marL="982663" indent="-285750">
              <a:buFont typeface="Arial" panose="020B0604020202020204" pitchFamily="34" charset="0"/>
              <a:buChar char="•"/>
            </a:pPr>
            <a:r>
              <a:rPr lang="pt-BR" b="1" dirty="0" err="1">
                <a:solidFill>
                  <a:schemeClr val="tx1"/>
                </a:solidFill>
              </a:rPr>
              <a:t>scaler_dsa.pkl</a:t>
            </a:r>
            <a:r>
              <a:rPr lang="pt-BR" b="1" dirty="0">
                <a:solidFill>
                  <a:schemeClr val="tx1"/>
                </a:solidFill>
              </a:rPr>
              <a:t>: objeto StandardScaler salvo.</a:t>
            </a:r>
          </a:p>
          <a:p>
            <a:pPr marL="982663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2071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F5882182-04A6-3BF4-A80A-95AB5E804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45BDEE91-4725-2E40-5671-ACB34101C5B2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6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109A033E-34DF-D7FB-DCF9-53DBE198AC4D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B1DE576-BD84-6DE6-AC4D-FEFB0A52AC69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2EB0C1D-4093-142B-A434-45D3F2387111}"/>
              </a:ext>
            </a:extLst>
          </p:cNvPr>
          <p:cNvSpPr txBox="1"/>
          <p:nvPr/>
        </p:nvSpPr>
        <p:spPr>
          <a:xfrm>
            <a:off x="414067" y="865329"/>
            <a:ext cx="8246853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modelo_dsa_torch.pt: </a:t>
            </a:r>
            <a:r>
              <a:rPr lang="pt-BR" b="1" dirty="0">
                <a:solidFill>
                  <a:schemeClr val="tx1"/>
                </a:solidFill>
              </a:rPr>
              <a:t>Arquivo binário contendo os pesos do modelo neural treinado com PyTorch.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Utilizado na inferência para carregar a rede e aplicar em novos dados.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7059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8ADCF8D2-385F-27F6-223F-263FD68832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B0058F4E-20EE-4342-9460-861D67E60EF0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7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EC4B03D5-690C-F68D-53A2-462DB07EFA54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02C77386-1600-FC33-4D7D-A0E5D05DF001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3E235F57-4C7D-E3C7-F887-BE58515C1FDD}"/>
              </a:ext>
            </a:extLst>
          </p:cNvPr>
          <p:cNvSpPr txBox="1"/>
          <p:nvPr/>
        </p:nvSpPr>
        <p:spPr>
          <a:xfrm>
            <a:off x="414067" y="865329"/>
            <a:ext cx="8246853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sz="1800" b="1" dirty="0" err="1">
                <a:solidFill>
                  <a:srgbClr val="C00000"/>
                </a:solidFill>
              </a:rPr>
              <a:t>scaler_dsa.pkl</a:t>
            </a:r>
            <a:r>
              <a:rPr lang="pt-BR" sz="1800" b="1" dirty="0">
                <a:solidFill>
                  <a:srgbClr val="C00000"/>
                </a:solidFill>
              </a:rPr>
              <a:t>: </a:t>
            </a: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Objeto serializado do StandardScaler;</a:t>
            </a:r>
            <a:b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Assegura que os dados utilizados durante a inferência passem pela mesma transformação estatística (média e desvio padrão) aplicada aos dados de treino, garantindo consistência na entrada do modelo. </a:t>
            </a:r>
          </a:p>
        </p:txBody>
      </p:sp>
    </p:spTree>
    <p:extLst>
      <p:ext uri="{BB962C8B-B14F-4D97-AF65-F5344CB8AC3E}">
        <p14:creationId xmlns:p14="http://schemas.microsoft.com/office/powerpoint/2010/main" val="348277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E6F28900-CC7E-0EC9-64C8-1529CD2645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2BBC7C6-2F5F-43EF-3A5C-F89F55CD6315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8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96D52C69-C7C6-06DF-4ED9-B0871D97D52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B380D95B-72E6-CE3B-9668-177B507BC47B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565061D-514C-AF2A-921A-0087E9C4C3E8}"/>
              </a:ext>
            </a:extLst>
          </p:cNvPr>
          <p:cNvSpPr txBox="1"/>
          <p:nvPr/>
        </p:nvSpPr>
        <p:spPr>
          <a:xfrm>
            <a:off x="414067" y="865329"/>
            <a:ext cx="8246853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requirements_GPU.txt: </a:t>
            </a:r>
            <a:r>
              <a:rPr lang="pt-BR" b="1" dirty="0">
                <a:solidFill>
                  <a:schemeClr val="tx1"/>
                </a:solidFill>
              </a:rPr>
              <a:t>Lista completa de bibliotecas Python com versões específicas;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Inclui: torch, </a:t>
            </a:r>
            <a:r>
              <a:rPr lang="pt-BR" b="1" dirty="0" err="1">
                <a:solidFill>
                  <a:schemeClr val="tx1"/>
                </a:solidFill>
              </a:rPr>
              <a:t>torchvision</a:t>
            </a:r>
            <a:r>
              <a:rPr lang="pt-BR" b="1" dirty="0">
                <a:solidFill>
                  <a:schemeClr val="tx1"/>
                </a:solidFill>
              </a:rPr>
              <a:t>, </a:t>
            </a:r>
            <a:r>
              <a:rPr lang="pt-BR" b="1" dirty="0" err="1">
                <a:solidFill>
                  <a:schemeClr val="tx1"/>
                </a:solidFill>
              </a:rPr>
              <a:t>torchaudio</a:t>
            </a:r>
            <a:r>
              <a:rPr lang="pt-BR" b="1" dirty="0">
                <a:solidFill>
                  <a:schemeClr val="tx1"/>
                </a:solidFill>
              </a:rPr>
              <a:t> com CUDA 11.8; scikit-learn, pandas, numpy; </a:t>
            </a:r>
            <a:r>
              <a:rPr lang="pt-BR" b="1" dirty="0" err="1">
                <a:solidFill>
                  <a:schemeClr val="tx1"/>
                </a:solidFill>
              </a:rPr>
              <a:t>streamlit</a:t>
            </a:r>
            <a:r>
              <a:rPr lang="pt-BR" b="1" dirty="0">
                <a:solidFill>
                  <a:schemeClr val="tx1"/>
                </a:solidFill>
              </a:rPr>
              <a:t> para interface;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Inclui a linha: “-f https://download.pytorch.org/whl/torch_stable.html”</a:t>
            </a:r>
          </a:p>
          <a:p>
            <a:r>
              <a:rPr lang="pt-BR" b="1" dirty="0">
                <a:solidFill>
                  <a:schemeClr val="tx1"/>
                </a:solidFill>
              </a:rPr>
              <a:t>que aponta para o repositório oficial de </a:t>
            </a:r>
            <a:r>
              <a:rPr lang="pt-BR" b="1" dirty="0" err="1">
                <a:solidFill>
                  <a:schemeClr val="tx1"/>
                </a:solidFill>
              </a:rPr>
              <a:t>wheels</a:t>
            </a:r>
            <a:r>
              <a:rPr lang="pt-BR" b="1" dirty="0">
                <a:solidFill>
                  <a:schemeClr val="tx1"/>
                </a:solidFill>
              </a:rPr>
              <a:t> CUDA-</a:t>
            </a:r>
            <a:r>
              <a:rPr lang="pt-BR" b="1" dirty="0" err="1">
                <a:solidFill>
                  <a:schemeClr val="tx1"/>
                </a:solidFill>
              </a:rPr>
              <a:t>enabled</a:t>
            </a:r>
            <a:r>
              <a:rPr lang="pt-BR" b="1" dirty="0">
                <a:solidFill>
                  <a:schemeClr val="tx1"/>
                </a:solidFill>
              </a:rPr>
              <a:t> da PyTorch.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3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FB487DDD-2424-FF91-638A-453735149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">
            <a:extLst>
              <a:ext uri="{FF2B5EF4-FFF2-40B4-BE49-F238E27FC236}">
                <a16:creationId xmlns:a16="http://schemas.microsoft.com/office/drawing/2014/main" id="{6C7A2DB3-C3DB-0583-AFB7-E4A02A1A9D1F}"/>
              </a:ext>
            </a:extLst>
          </p:cNvPr>
          <p:cNvSpPr/>
          <p:nvPr/>
        </p:nvSpPr>
        <p:spPr>
          <a:xfrm>
            <a:off x="8472600" y="4663080"/>
            <a:ext cx="54756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91425" rIns="90000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000" b="0" strike="noStrike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9</a:t>
            </a:fld>
            <a:endParaRPr sz="1000" b="0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8" name="Google Shape;138;p4" descr="Logotipo&#10;&#10;Descrição gerada automaticamente">
            <a:extLst>
              <a:ext uri="{FF2B5EF4-FFF2-40B4-BE49-F238E27FC236}">
                <a16:creationId xmlns:a16="http://schemas.microsoft.com/office/drawing/2014/main" id="{AC67DCC7-F986-CC9E-67CC-18D4D26C4235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92397" y="230346"/>
            <a:ext cx="796954" cy="25451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Text 1">
            <a:extLst>
              <a:ext uri="{FF2B5EF4-FFF2-40B4-BE49-F238E27FC236}">
                <a16:creationId xmlns:a16="http://schemas.microsoft.com/office/drawing/2014/main" id="{F82AACF3-7127-AC2E-D4A3-EDD2A23972E0}"/>
              </a:ext>
            </a:extLst>
          </p:cNvPr>
          <p:cNvSpPr/>
          <p:nvPr/>
        </p:nvSpPr>
        <p:spPr>
          <a:xfrm>
            <a:off x="206618" y="43288"/>
            <a:ext cx="8539762" cy="74602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pt-BR" sz="2000" b="1" dirty="0">
                <a:solidFill>
                  <a:srgbClr val="0000CC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🧩 Descrição Detalhada dos Arquivos</a:t>
            </a:r>
          </a:p>
          <a:p>
            <a:endParaRPr lang="en-GB" sz="2000" dirty="0">
              <a:solidFill>
                <a:srgbClr val="0000CC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6968C592-7FA2-D9F2-C37C-A9E6AE042150}"/>
              </a:ext>
            </a:extLst>
          </p:cNvPr>
          <p:cNvSpPr txBox="1"/>
          <p:nvPr/>
        </p:nvSpPr>
        <p:spPr>
          <a:xfrm>
            <a:off x="414067" y="865329"/>
            <a:ext cx="8246853" cy="27392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C00000"/>
                </a:solidFill>
              </a:rPr>
              <a:t>Dockerfile: </a:t>
            </a:r>
            <a:r>
              <a:rPr lang="pt-BR" b="1" dirty="0">
                <a:solidFill>
                  <a:schemeClr val="tx1"/>
                </a:solidFill>
              </a:rPr>
              <a:t>Define a imagem customizada do seu projeto com base na imagem oficial </a:t>
            </a:r>
            <a:r>
              <a:rPr lang="pt-BR" b="1" dirty="0" err="1">
                <a:solidFill>
                  <a:schemeClr val="tx1"/>
                </a:solidFill>
              </a:rPr>
              <a:t>pytorch</a:t>
            </a:r>
            <a:r>
              <a:rPr lang="pt-BR" b="1" dirty="0">
                <a:solidFill>
                  <a:schemeClr val="tx1"/>
                </a:solidFill>
              </a:rPr>
              <a:t>/</a:t>
            </a:r>
            <a:r>
              <a:rPr lang="pt-BR" b="1" dirty="0" err="1">
                <a:solidFill>
                  <a:schemeClr val="tx1"/>
                </a:solidFill>
              </a:rPr>
              <a:t>pytorch</a:t>
            </a:r>
            <a:r>
              <a:rPr lang="pt-BR" b="1" dirty="0">
                <a:solidFill>
                  <a:schemeClr val="tx1"/>
                </a:solidFill>
              </a:rPr>
              <a:t> com CUDA 11.8;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Instala as dependências contidas em requirements_GPU.txt;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Copia os arquivos da aplicação para dentro da imagem;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Expõe a porta 8501 usada pelo </a:t>
            </a:r>
            <a:r>
              <a:rPr lang="pt-BR" b="1" dirty="0" err="1">
                <a:solidFill>
                  <a:schemeClr val="tx1"/>
                </a:solidFill>
              </a:rPr>
              <a:t>Streamlit</a:t>
            </a:r>
            <a:r>
              <a:rPr lang="pt-BR" b="1" dirty="0">
                <a:solidFill>
                  <a:schemeClr val="tx1"/>
                </a:solidFill>
              </a:rPr>
              <a:t>;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pt-BR" b="1" dirty="0">
              <a:solidFill>
                <a:schemeClr val="tx1"/>
              </a:solidFill>
            </a:endParaRP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chemeClr val="tx1"/>
                </a:solidFill>
              </a:rPr>
              <a:t>Define o comando padrão:</a:t>
            </a:r>
          </a:p>
          <a:p>
            <a:endParaRPr lang="pt-BR" b="1" dirty="0">
              <a:solidFill>
                <a:schemeClr val="tx1"/>
              </a:solidFill>
            </a:endParaRPr>
          </a:p>
          <a:p>
            <a:r>
              <a:rPr lang="pt-BR" b="1" dirty="0">
                <a:solidFill>
                  <a:schemeClr val="tx1"/>
                </a:solidFill>
              </a:rPr>
              <a:t>CMD ["</a:t>
            </a:r>
            <a:r>
              <a:rPr lang="pt-BR" b="1" dirty="0" err="1">
                <a:solidFill>
                  <a:schemeClr val="tx1"/>
                </a:solidFill>
              </a:rPr>
              <a:t>streamlit</a:t>
            </a:r>
            <a:r>
              <a:rPr lang="pt-BR" b="1" dirty="0">
                <a:solidFill>
                  <a:schemeClr val="tx1"/>
                </a:solidFill>
              </a:rPr>
              <a:t>", "run", "app_GPU.py", "--</a:t>
            </a:r>
            <a:r>
              <a:rPr lang="pt-BR" b="1" dirty="0" err="1">
                <a:solidFill>
                  <a:schemeClr val="tx1"/>
                </a:solidFill>
              </a:rPr>
              <a:t>server.port</a:t>
            </a:r>
            <a:r>
              <a:rPr lang="pt-BR" b="1" dirty="0">
                <a:solidFill>
                  <a:schemeClr val="tx1"/>
                </a:solidFill>
              </a:rPr>
              <a:t>=8501", "--</a:t>
            </a:r>
            <a:r>
              <a:rPr lang="pt-BR" b="1" dirty="0" err="1">
                <a:solidFill>
                  <a:schemeClr val="tx1"/>
                </a:solidFill>
              </a:rPr>
              <a:t>server.address</a:t>
            </a:r>
            <a:r>
              <a:rPr lang="pt-BR" b="1" dirty="0">
                <a:solidFill>
                  <a:schemeClr val="tx1"/>
                </a:solidFill>
              </a:rPr>
              <a:t>=0.0.0.0"]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1645966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EAD3957A36D174984467ED071BF1EC1" ma:contentTypeVersion="11" ma:contentTypeDescription="Create a new document." ma:contentTypeScope="" ma:versionID="cd03ba76593039026e65663a97dd9711">
  <xsd:schema xmlns:xsd="http://www.w3.org/2001/XMLSchema" xmlns:xs="http://www.w3.org/2001/XMLSchema" xmlns:p="http://schemas.microsoft.com/office/2006/metadata/properties" xmlns:ns3="858efee9-6850-4bf7-88b7-8f16beb225e0" targetNamespace="http://schemas.microsoft.com/office/2006/metadata/properties" ma:root="true" ma:fieldsID="2b9ca06f669bc8539239e30d39f1ea59" ns3:_="">
    <xsd:import namespace="858efee9-6850-4bf7-88b7-8f16beb225e0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_activity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MediaServiceSystem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8efee9-6850-4bf7-88b7-8f16beb225e0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_activity" ma:index="9" nillable="true" ma:displayName="_activity" ma:hidden="true" ma:internalName="_activity">
      <xsd:simpleType>
        <xsd:restriction base="dms:Note"/>
      </xsd:simpleType>
    </xsd:element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14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858efee9-6850-4bf7-88b7-8f16beb225e0" xsi:nil="true"/>
  </documentManagement>
</p:properties>
</file>

<file path=customXml/itemProps1.xml><?xml version="1.0" encoding="utf-8"?>
<ds:datastoreItem xmlns:ds="http://schemas.openxmlformats.org/officeDocument/2006/customXml" ds:itemID="{793379CA-1F9D-4B6F-A60E-BCDAC1FE02B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C57E227-B76B-4E78-8B74-1D385A4C3735}">
  <ds:schemaRefs>
    <ds:schemaRef ds:uri="858efee9-6850-4bf7-88b7-8f16beb225e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4327584-3B43-4EA6-BA25-E61809F1D892}">
  <ds:schemaRefs>
    <ds:schemaRef ds:uri="http://schemas.openxmlformats.org/package/2006/metadata/core-properties"/>
    <ds:schemaRef ds:uri="http://purl.org/dc/terms/"/>
    <ds:schemaRef ds:uri="http://purl.org/dc/dcmitype/"/>
    <ds:schemaRef ds:uri="858efee9-6850-4bf7-88b7-8f16beb225e0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17197</TotalTime>
  <Words>871</Words>
  <Application>Microsoft Office PowerPoint</Application>
  <PresentationFormat>Apresentação na tela (16:9)</PresentationFormat>
  <Paragraphs>173</Paragraphs>
  <Slides>27</Slides>
  <Notes>27</Notes>
  <HiddenSlides>7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27</vt:i4>
      </vt:variant>
    </vt:vector>
  </HeadingPairs>
  <TitlesOfParts>
    <vt:vector size="37" baseType="lpstr">
      <vt:lpstr>Open Sans SemiBold</vt:lpstr>
      <vt:lpstr>Wingdings</vt:lpstr>
      <vt:lpstr>Lato</vt:lpstr>
      <vt:lpstr>Arial Unicode MS</vt:lpstr>
      <vt:lpstr>Arial</vt:lpstr>
      <vt:lpstr>Times New Roman</vt:lpstr>
      <vt:lpstr>Open Sans</vt:lpstr>
      <vt:lpstr>Open Sans Light</vt:lpstr>
      <vt:lpstr>Simple Light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Leonardo Costa Passos</dc:creator>
  <cp:lastModifiedBy>Leonardo Passos</cp:lastModifiedBy>
  <cp:revision>12</cp:revision>
  <dcterms:modified xsi:type="dcterms:W3CDTF">2025-05-15T18:53:17Z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63</vt:i4>
  </property>
  <property fmtid="{D5CDD505-2E9C-101B-9397-08002B2CF9AE}" pid="3" name="PresentationFormat">
    <vt:lpwstr>Apresentação na tela (16:9)</vt:lpwstr>
  </property>
  <property fmtid="{D5CDD505-2E9C-101B-9397-08002B2CF9AE}" pid="4" name="Slides">
    <vt:i4>65</vt:i4>
  </property>
  <property fmtid="{D5CDD505-2E9C-101B-9397-08002B2CF9AE}" pid="5" name="ContentTypeId">
    <vt:lpwstr>0x0101008EAD3957A36D174984467ED071BF1EC1</vt:lpwstr>
  </property>
</Properties>
</file>